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-159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C4FD5F-3C19-48D7-8687-5731764563B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7823636"/>
      </p:ext>
    </p:extLst>
  </p:cSld>
  <p:clrMapOvr>
    <a:masterClrMapping/>
  </p:clrMapOvr>
  <p:transition spd="slow">
    <p:circle/>
  </p:transition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CCFF"/>
            </a:gs>
            <a:gs pos="100000">
              <a:srgbClr val="FF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Klicken Sie, um das Titelformat zu bearbeiten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Klicken Sie, um die Formate des Vorlagentextes zu bearbeiten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  <a:p>
            <a:pPr lvl="3"/>
            <a:r>
              <a:rPr lang="de-DE" altLang="de-DE" smtClean="0"/>
              <a:t>Vierte Ebene</a:t>
            </a:r>
          </a:p>
          <a:p>
            <a:pPr lvl="4"/>
            <a:r>
              <a:rPr lang="de-DE" altLang="de-DE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11796D2-DB95-4D00-971B-295EFDF4589D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59377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slow">
    <p:circl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hyperlink" Target="Flugzeugfahrwerk-V2%20mit%20Halt%20in%20Kniehebelstellung_LV.APX" TargetMode="Externa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ChangeArrowheads="1"/>
          </p:cNvSpPr>
          <p:nvPr/>
        </p:nvSpPr>
        <p:spPr bwMode="auto">
          <a:xfrm>
            <a:off x="171450" y="31369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10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0115" name="Textfeld 9"/>
          <p:cNvSpPr txBox="1">
            <a:spLocks noChangeArrowheads="1"/>
          </p:cNvSpPr>
          <p:nvPr/>
        </p:nvSpPr>
        <p:spPr bwMode="auto">
          <a:xfrm>
            <a:off x="6772275" y="3438525"/>
            <a:ext cx="3175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1000">
                <a:latin typeface="Arial" charset="0"/>
              </a:rPr>
              <a:t>A</a:t>
            </a:r>
            <a:r>
              <a:rPr lang="de-DE" altLang="de-DE" sz="1000" baseline="-25000">
                <a:latin typeface="Arial" charset="0"/>
              </a:rPr>
              <a:t>0</a:t>
            </a:r>
          </a:p>
        </p:txBody>
      </p:sp>
      <p:pic>
        <p:nvPicPr>
          <p:cNvPr id="90116" name="Picture 14" descr="D:\1A-APPROX für Windows-Laufbalken\Fahrwerk AIRBUS A330, Getriebeschem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13" y="1165225"/>
            <a:ext cx="7359650" cy="5038725"/>
          </a:xfrm>
          <a:prstGeom prst="rect">
            <a:avLst/>
          </a:prstGeom>
          <a:noFill/>
          <a:ln w="6350">
            <a:solidFill>
              <a:srgbClr val="FF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0117" name="Textfeld 1"/>
          <p:cNvSpPr txBox="1">
            <a:spLocks noChangeArrowheads="1"/>
          </p:cNvSpPr>
          <p:nvPr/>
        </p:nvSpPr>
        <p:spPr bwMode="auto">
          <a:xfrm>
            <a:off x="1376363" y="5133975"/>
            <a:ext cx="11874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1000">
                <a:latin typeface="Arial" charset="0"/>
              </a:rPr>
              <a:t>x</a:t>
            </a:r>
            <a:r>
              <a:rPr lang="de-DE" altLang="de-DE" sz="1000" baseline="-25000">
                <a:latin typeface="Arial" charset="0"/>
              </a:rPr>
              <a:t>C0</a:t>
            </a:r>
            <a:r>
              <a:rPr lang="de-DE" altLang="de-DE" sz="1000">
                <a:latin typeface="Arial" charset="0"/>
              </a:rPr>
              <a:t> = -92,5 mm  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1000">
                <a:latin typeface="Arial" charset="0"/>
              </a:rPr>
              <a:t>y</a:t>
            </a:r>
            <a:r>
              <a:rPr lang="de-DE" altLang="de-DE" sz="1000" baseline="-25000">
                <a:latin typeface="Arial" charset="0"/>
              </a:rPr>
              <a:t>C0 </a:t>
            </a:r>
            <a:r>
              <a:rPr lang="de-DE" altLang="de-DE" sz="1000">
                <a:latin typeface="Arial" charset="0"/>
              </a:rPr>
              <a:t>= -31    mm</a:t>
            </a:r>
            <a:endParaRPr lang="de-DE" altLang="de-DE" sz="1000" baseline="-25000">
              <a:latin typeface="Arial" charset="0"/>
            </a:endParaRPr>
          </a:p>
        </p:txBody>
      </p:sp>
      <p:sp>
        <p:nvSpPr>
          <p:cNvPr id="90118" name="Textfeld 11"/>
          <p:cNvSpPr txBox="1">
            <a:spLocks noChangeArrowheads="1"/>
          </p:cNvSpPr>
          <p:nvPr/>
        </p:nvSpPr>
        <p:spPr bwMode="auto">
          <a:xfrm>
            <a:off x="5186363" y="5133975"/>
            <a:ext cx="1033462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1000">
                <a:latin typeface="Arial" charset="0"/>
              </a:rPr>
              <a:t>x</a:t>
            </a:r>
            <a:r>
              <a:rPr lang="de-DE" altLang="de-DE" sz="1000" baseline="-25000">
                <a:latin typeface="Arial" charset="0"/>
              </a:rPr>
              <a:t>S6</a:t>
            </a:r>
            <a:r>
              <a:rPr lang="de-DE" altLang="de-DE" sz="1000">
                <a:latin typeface="Arial" charset="0"/>
              </a:rPr>
              <a:t> = 71 mm  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1000">
                <a:latin typeface="Arial" charset="0"/>
              </a:rPr>
              <a:t>y</a:t>
            </a:r>
            <a:r>
              <a:rPr lang="de-DE" altLang="de-DE" sz="1000" baseline="-25000">
                <a:latin typeface="Arial" charset="0"/>
              </a:rPr>
              <a:t>S6 </a:t>
            </a:r>
            <a:r>
              <a:rPr lang="de-DE" altLang="de-DE" sz="1000">
                <a:latin typeface="Arial" charset="0"/>
              </a:rPr>
              <a:t>=</a:t>
            </a:r>
            <a:r>
              <a:rPr lang="de-DE" altLang="de-DE" sz="1200">
                <a:latin typeface="Arial" charset="0"/>
              </a:rPr>
              <a:t>   </a:t>
            </a:r>
            <a:r>
              <a:rPr lang="de-DE" altLang="de-DE" sz="1000">
                <a:latin typeface="Arial" charset="0"/>
              </a:rPr>
              <a:t>0 </a:t>
            </a:r>
            <a:endParaRPr lang="de-DE" altLang="de-DE" sz="1000" baseline="-25000">
              <a:latin typeface="Arial" charset="0"/>
            </a:endParaRPr>
          </a:p>
        </p:txBody>
      </p:sp>
      <p:sp>
        <p:nvSpPr>
          <p:cNvPr id="90119" name="Textfeld 12"/>
          <p:cNvSpPr txBox="1">
            <a:spLocks noChangeArrowheads="1"/>
          </p:cNvSpPr>
          <p:nvPr/>
        </p:nvSpPr>
        <p:spPr bwMode="auto">
          <a:xfrm>
            <a:off x="7196138" y="5133975"/>
            <a:ext cx="117475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1000">
                <a:latin typeface="Arial" charset="0"/>
              </a:rPr>
              <a:t>x</a:t>
            </a:r>
            <a:r>
              <a:rPr lang="de-DE" altLang="de-DE" sz="1000" baseline="-25000">
                <a:latin typeface="Arial" charset="0"/>
              </a:rPr>
              <a:t>B0</a:t>
            </a:r>
            <a:r>
              <a:rPr lang="de-DE" altLang="de-DE" sz="1000">
                <a:latin typeface="Arial" charset="0"/>
              </a:rPr>
              <a:t> =  19    mm  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1000">
                <a:latin typeface="Arial" charset="0"/>
              </a:rPr>
              <a:t>y</a:t>
            </a:r>
            <a:r>
              <a:rPr lang="de-DE" altLang="de-DE" sz="1000" baseline="-25000">
                <a:latin typeface="Arial" charset="0"/>
              </a:rPr>
              <a:t>B0 </a:t>
            </a:r>
            <a:r>
              <a:rPr lang="de-DE" altLang="de-DE" sz="1000">
                <a:latin typeface="Arial" charset="0"/>
              </a:rPr>
              <a:t>=</a:t>
            </a:r>
            <a:r>
              <a:rPr lang="de-DE" altLang="de-DE" sz="1200">
                <a:latin typeface="Arial" charset="0"/>
              </a:rPr>
              <a:t> </a:t>
            </a:r>
            <a:r>
              <a:rPr lang="de-DE" altLang="de-DE" sz="1000">
                <a:latin typeface="Arial" charset="0"/>
              </a:rPr>
              <a:t>-31,5 mm </a:t>
            </a:r>
            <a:endParaRPr lang="de-DE" altLang="de-DE" sz="1000" baseline="-25000">
              <a:latin typeface="Arial" charset="0"/>
            </a:endParaRPr>
          </a:p>
        </p:txBody>
      </p:sp>
      <p:sp>
        <p:nvSpPr>
          <p:cNvPr id="90120" name="Textfeld 13"/>
          <p:cNvSpPr txBox="1">
            <a:spLocks noChangeArrowheads="1"/>
          </p:cNvSpPr>
          <p:nvPr/>
        </p:nvSpPr>
        <p:spPr bwMode="auto">
          <a:xfrm>
            <a:off x="3281363" y="2371725"/>
            <a:ext cx="120967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1000">
                <a:latin typeface="Arial" charset="0"/>
              </a:rPr>
              <a:t>x</a:t>
            </a:r>
            <a:r>
              <a:rPr lang="de-DE" altLang="de-DE" sz="1000" baseline="-25000">
                <a:latin typeface="Arial" charset="0"/>
              </a:rPr>
              <a:t>S4</a:t>
            </a:r>
            <a:r>
              <a:rPr lang="de-DE" altLang="de-DE" sz="1000">
                <a:latin typeface="Arial" charset="0"/>
              </a:rPr>
              <a:t> = 86,05 mm  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1000">
                <a:latin typeface="Arial" charset="0"/>
              </a:rPr>
              <a:t>y</a:t>
            </a:r>
            <a:r>
              <a:rPr lang="de-DE" altLang="de-DE" sz="1000" baseline="-25000">
                <a:latin typeface="Arial" charset="0"/>
              </a:rPr>
              <a:t>S4 </a:t>
            </a:r>
            <a:r>
              <a:rPr lang="de-DE" altLang="de-DE" sz="1000">
                <a:latin typeface="Arial" charset="0"/>
              </a:rPr>
              <a:t>=</a:t>
            </a:r>
            <a:r>
              <a:rPr lang="de-DE" altLang="de-DE" sz="1200">
                <a:latin typeface="Arial" charset="0"/>
              </a:rPr>
              <a:t> </a:t>
            </a:r>
            <a:r>
              <a:rPr lang="de-DE" altLang="de-DE" sz="1000">
                <a:latin typeface="Arial" charset="0"/>
              </a:rPr>
              <a:t>13,59 mm</a:t>
            </a:r>
            <a:endParaRPr lang="de-DE" altLang="de-DE" sz="1000" baseline="-25000">
              <a:latin typeface="Arial" charset="0"/>
            </a:endParaRPr>
          </a:p>
        </p:txBody>
      </p:sp>
      <p:sp>
        <p:nvSpPr>
          <p:cNvPr id="15" name="Textfeld 14"/>
          <p:cNvSpPr txBox="1"/>
          <p:nvPr/>
        </p:nvSpPr>
        <p:spPr>
          <a:xfrm>
            <a:off x="3643313" y="4610100"/>
            <a:ext cx="1187450" cy="4238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1000" dirty="0"/>
              <a:t>x</a:t>
            </a:r>
            <a:r>
              <a:rPr lang="de-DE" sz="1000" baseline="-25000" dirty="0"/>
              <a:t>H0</a:t>
            </a:r>
            <a:r>
              <a:rPr lang="de-DE" sz="1000" dirty="0"/>
              <a:t> = -50,5 mm    </a:t>
            </a:r>
          </a:p>
          <a:p>
            <a:pPr>
              <a:defRPr/>
            </a:pPr>
            <a:r>
              <a:rPr lang="de-DE" sz="1000" dirty="0"/>
              <a:t>y</a:t>
            </a:r>
            <a:r>
              <a:rPr lang="de-DE" sz="1000" baseline="-25000" dirty="0"/>
              <a:t>H0 </a:t>
            </a:r>
            <a:r>
              <a:rPr lang="de-DE" sz="1000" dirty="0"/>
              <a:t>= -21,5</a:t>
            </a:r>
            <a:r>
              <a:rPr lang="de-DE" sz="1150" dirty="0"/>
              <a:t> </a:t>
            </a:r>
            <a:r>
              <a:rPr lang="de-DE" sz="1000" dirty="0"/>
              <a:t>mm</a:t>
            </a:r>
            <a:endParaRPr lang="de-DE" sz="1000" baseline="-25000" dirty="0"/>
          </a:p>
        </p:txBody>
      </p:sp>
      <p:sp>
        <p:nvSpPr>
          <p:cNvPr id="90122" name="Textfeld 15"/>
          <p:cNvSpPr txBox="1">
            <a:spLocks noChangeArrowheads="1"/>
          </p:cNvSpPr>
          <p:nvPr/>
        </p:nvSpPr>
        <p:spPr bwMode="auto">
          <a:xfrm>
            <a:off x="6929438" y="4352925"/>
            <a:ext cx="10525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1000">
                <a:latin typeface="Arial" charset="0"/>
              </a:rPr>
              <a:t>L</a:t>
            </a:r>
            <a:r>
              <a:rPr lang="de-DE" altLang="de-DE" sz="1000" baseline="-25000">
                <a:latin typeface="Arial" charset="0"/>
              </a:rPr>
              <a:t>4</a:t>
            </a:r>
            <a:r>
              <a:rPr lang="de-DE" altLang="de-DE" sz="1000">
                <a:latin typeface="Arial" charset="0"/>
              </a:rPr>
              <a:t> =  25,5 mm </a:t>
            </a:r>
            <a:endParaRPr lang="de-DE" altLang="de-DE" sz="1000" baseline="-25000">
              <a:latin typeface="Arial" charset="0"/>
            </a:endParaRPr>
          </a:p>
        </p:txBody>
      </p:sp>
      <p:sp>
        <p:nvSpPr>
          <p:cNvPr id="90123" name="Textfeld 16"/>
          <p:cNvSpPr txBox="1">
            <a:spLocks noChangeArrowheads="1"/>
          </p:cNvSpPr>
          <p:nvPr/>
        </p:nvSpPr>
        <p:spPr bwMode="auto">
          <a:xfrm>
            <a:off x="2319338" y="4743450"/>
            <a:ext cx="10175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1000">
                <a:latin typeface="Arial" charset="0"/>
              </a:rPr>
              <a:t>L</a:t>
            </a:r>
            <a:r>
              <a:rPr lang="de-DE" altLang="de-DE" sz="1000" baseline="-25000">
                <a:latin typeface="Arial" charset="0"/>
              </a:rPr>
              <a:t>6</a:t>
            </a:r>
            <a:r>
              <a:rPr lang="de-DE" altLang="de-DE" sz="1000">
                <a:latin typeface="Arial" charset="0"/>
              </a:rPr>
              <a:t> =  31,6 mm </a:t>
            </a:r>
            <a:endParaRPr lang="de-DE" altLang="de-DE" sz="1000" baseline="-25000">
              <a:latin typeface="Arial" charset="0"/>
            </a:endParaRPr>
          </a:p>
        </p:txBody>
      </p:sp>
      <p:sp>
        <p:nvSpPr>
          <p:cNvPr id="90124" name="Textfeld 17"/>
          <p:cNvSpPr txBox="1">
            <a:spLocks noChangeArrowheads="1"/>
          </p:cNvSpPr>
          <p:nvPr/>
        </p:nvSpPr>
        <p:spPr bwMode="auto">
          <a:xfrm>
            <a:off x="6586538" y="3790950"/>
            <a:ext cx="10175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1000">
                <a:latin typeface="Arial" charset="0"/>
              </a:rPr>
              <a:t>L</a:t>
            </a:r>
            <a:r>
              <a:rPr lang="de-DE" altLang="de-DE" sz="1000" baseline="-25000">
                <a:latin typeface="Arial" charset="0"/>
              </a:rPr>
              <a:t>3</a:t>
            </a:r>
            <a:r>
              <a:rPr lang="de-DE" altLang="de-DE" sz="1000">
                <a:latin typeface="Arial" charset="0"/>
              </a:rPr>
              <a:t> =  33,5 mm </a:t>
            </a:r>
            <a:endParaRPr lang="de-DE" altLang="de-DE" sz="1000" baseline="-25000">
              <a:latin typeface="Arial" charset="0"/>
            </a:endParaRPr>
          </a:p>
        </p:txBody>
      </p:sp>
      <p:sp>
        <p:nvSpPr>
          <p:cNvPr id="90125" name="Textfeld 19"/>
          <p:cNvSpPr txBox="1">
            <a:spLocks noChangeArrowheads="1"/>
          </p:cNvSpPr>
          <p:nvPr/>
        </p:nvSpPr>
        <p:spPr bwMode="auto">
          <a:xfrm>
            <a:off x="5748338" y="2600325"/>
            <a:ext cx="10175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1000">
                <a:latin typeface="Arial" charset="0"/>
              </a:rPr>
              <a:t>L</a:t>
            </a:r>
            <a:r>
              <a:rPr lang="de-DE" altLang="de-DE" sz="1000" baseline="-25000">
                <a:latin typeface="Arial" charset="0"/>
              </a:rPr>
              <a:t>2</a:t>
            </a:r>
            <a:r>
              <a:rPr lang="de-DE" altLang="de-DE" sz="1000">
                <a:latin typeface="Arial" charset="0"/>
              </a:rPr>
              <a:t> =  17,5 mm </a:t>
            </a:r>
            <a:endParaRPr lang="de-DE" altLang="de-DE" sz="1000" baseline="-25000">
              <a:latin typeface="Arial" charset="0"/>
            </a:endParaRPr>
          </a:p>
        </p:txBody>
      </p:sp>
      <p:sp>
        <p:nvSpPr>
          <p:cNvPr id="90126" name="Textfeld 21"/>
          <p:cNvSpPr txBox="1">
            <a:spLocks noChangeArrowheads="1"/>
          </p:cNvSpPr>
          <p:nvPr/>
        </p:nvSpPr>
        <p:spPr bwMode="auto">
          <a:xfrm>
            <a:off x="2586038" y="3600450"/>
            <a:ext cx="10175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1000">
                <a:latin typeface="Arial" charset="0"/>
              </a:rPr>
              <a:t>L</a:t>
            </a:r>
            <a:r>
              <a:rPr lang="de-DE" altLang="de-DE" sz="1000" baseline="-25000">
                <a:latin typeface="Arial" charset="0"/>
              </a:rPr>
              <a:t>5</a:t>
            </a:r>
            <a:r>
              <a:rPr lang="de-DE" altLang="de-DE" sz="1000">
                <a:latin typeface="Arial" charset="0"/>
              </a:rPr>
              <a:t> =  41,3 mm </a:t>
            </a:r>
            <a:endParaRPr lang="de-DE" altLang="de-DE" sz="1000" baseline="-25000">
              <a:latin typeface="Arial" charset="0"/>
            </a:endParaRPr>
          </a:p>
        </p:txBody>
      </p:sp>
      <p:sp>
        <p:nvSpPr>
          <p:cNvPr id="90127" name="Textfeld 23"/>
          <p:cNvSpPr txBox="1">
            <a:spLocks noChangeArrowheads="1"/>
          </p:cNvSpPr>
          <p:nvPr/>
        </p:nvSpPr>
        <p:spPr bwMode="auto">
          <a:xfrm>
            <a:off x="4786313" y="4000500"/>
            <a:ext cx="11112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1000">
                <a:latin typeface="Arial" charset="0"/>
              </a:rPr>
              <a:t>w</a:t>
            </a:r>
            <a:r>
              <a:rPr lang="de-DE" altLang="de-DE" sz="1000" baseline="-25000">
                <a:latin typeface="Arial" charset="0"/>
              </a:rPr>
              <a:t>anf</a:t>
            </a:r>
            <a:r>
              <a:rPr lang="de-DE" altLang="de-DE" sz="1000">
                <a:latin typeface="Arial" charset="0"/>
              </a:rPr>
              <a:t> =  64 mm  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1000">
                <a:latin typeface="Arial" charset="0"/>
              </a:rPr>
              <a:t>w</a:t>
            </a:r>
            <a:r>
              <a:rPr lang="de-DE" altLang="de-DE" sz="1000" baseline="-25000">
                <a:latin typeface="Arial" charset="0"/>
              </a:rPr>
              <a:t>end </a:t>
            </a:r>
            <a:r>
              <a:rPr lang="de-DE" altLang="de-DE" sz="1000">
                <a:latin typeface="Arial" charset="0"/>
              </a:rPr>
              <a:t>=</a:t>
            </a:r>
            <a:r>
              <a:rPr lang="de-DE" altLang="de-DE" sz="800">
                <a:latin typeface="Arial" charset="0"/>
              </a:rPr>
              <a:t>  </a:t>
            </a:r>
            <a:r>
              <a:rPr lang="de-DE" altLang="de-DE" sz="1000">
                <a:latin typeface="Arial" charset="0"/>
              </a:rPr>
              <a:t>44 mm </a:t>
            </a:r>
            <a:endParaRPr lang="de-DE" altLang="de-DE" sz="1000" baseline="-25000">
              <a:latin typeface="Arial" charset="0"/>
            </a:endParaRPr>
          </a:p>
        </p:txBody>
      </p:sp>
      <p:pic>
        <p:nvPicPr>
          <p:cNvPr id="90128" name="Picture 4" descr="htw-dresden-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4925" y="374650"/>
            <a:ext cx="1054100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129" name="Picture 12" descr="TU-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175" y="369888"/>
            <a:ext cx="1333500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130" name="Rechteck 1">
            <a:hlinkClick r:id="rId5" action="ppaction://hlinkfile"/>
          </p:cNvPr>
          <p:cNvSpPr>
            <a:spLocks noChangeArrowheads="1"/>
          </p:cNvSpPr>
          <p:nvPr/>
        </p:nvSpPr>
        <p:spPr bwMode="auto">
          <a:xfrm>
            <a:off x="397132" y="765175"/>
            <a:ext cx="83248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de-DE" altLang="de-DE" sz="2000" b="1" dirty="0">
                <a:solidFill>
                  <a:srgbClr val="000066"/>
                </a:solidFill>
                <a:latin typeface="Arial" charset="0"/>
              </a:rPr>
              <a:t>Analyseaufgabe 5 (Flugzeugfahrwerk für Airbus A </a:t>
            </a:r>
            <a:r>
              <a:rPr lang="de-DE" altLang="de-DE" sz="2000" b="1" dirty="0" smtClean="0">
                <a:solidFill>
                  <a:srgbClr val="000066"/>
                </a:solidFill>
                <a:latin typeface="Arial" charset="0"/>
              </a:rPr>
              <a:t>330)</a:t>
            </a:r>
            <a:endParaRPr lang="de-DE" altLang="de-DE" sz="2000" dirty="0">
              <a:latin typeface="Arial" charset="0"/>
            </a:endParaRPr>
          </a:p>
        </p:txBody>
      </p:sp>
      <p:pic>
        <p:nvPicPr>
          <p:cNvPr id="90131" name="Picture 2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5150" y="1357313"/>
            <a:ext cx="1227138" cy="1620837"/>
          </a:xfrm>
          <a:prstGeom prst="rect">
            <a:avLst/>
          </a:prstGeom>
          <a:noFill/>
          <a:ln w="6350">
            <a:solidFill>
              <a:srgbClr val="00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90132" name="Textfeld 3"/>
          <p:cNvSpPr txBox="1">
            <a:spLocks noChangeArrowheads="1"/>
          </p:cNvSpPr>
          <p:nvPr/>
        </p:nvSpPr>
        <p:spPr bwMode="auto">
          <a:xfrm>
            <a:off x="6184900" y="1954213"/>
            <a:ext cx="10541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1000">
                <a:latin typeface="Arial" charset="0"/>
              </a:rPr>
              <a:t>Kolbenantrieb</a:t>
            </a:r>
          </a:p>
        </p:txBody>
      </p:sp>
      <p:sp>
        <p:nvSpPr>
          <p:cNvPr id="90133" name="Textfeld 4"/>
          <p:cNvSpPr txBox="1">
            <a:spLocks noChangeArrowheads="1"/>
          </p:cNvSpPr>
          <p:nvPr/>
        </p:nvSpPr>
        <p:spPr bwMode="auto">
          <a:xfrm>
            <a:off x="7232650" y="2919413"/>
            <a:ext cx="587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1000">
                <a:latin typeface="Arial" charset="0"/>
              </a:rPr>
              <a:t>Glied 3</a:t>
            </a:r>
          </a:p>
        </p:txBody>
      </p:sp>
      <p:sp>
        <p:nvSpPr>
          <p:cNvPr id="90134" name="Textfeld 5"/>
          <p:cNvSpPr txBox="1">
            <a:spLocks noChangeArrowheads="1"/>
          </p:cNvSpPr>
          <p:nvPr/>
        </p:nvSpPr>
        <p:spPr bwMode="auto">
          <a:xfrm>
            <a:off x="7223125" y="1357313"/>
            <a:ext cx="2698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1000">
                <a:latin typeface="Arial" charset="0"/>
              </a:rPr>
              <a:t>A</a:t>
            </a:r>
          </a:p>
        </p:txBody>
      </p:sp>
      <p:sp>
        <p:nvSpPr>
          <p:cNvPr id="90135" name="Textfeld 6"/>
          <p:cNvSpPr txBox="1">
            <a:spLocks noChangeArrowheads="1"/>
          </p:cNvSpPr>
          <p:nvPr/>
        </p:nvSpPr>
        <p:spPr bwMode="auto">
          <a:xfrm>
            <a:off x="7554913" y="1546225"/>
            <a:ext cx="2778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1000">
                <a:latin typeface="Arial" charset="0"/>
              </a:rPr>
              <a:t>H</a:t>
            </a:r>
          </a:p>
        </p:txBody>
      </p:sp>
      <p:sp>
        <p:nvSpPr>
          <p:cNvPr id="90136" name="Textfeld 27"/>
          <p:cNvSpPr txBox="1">
            <a:spLocks noChangeArrowheads="1"/>
          </p:cNvSpPr>
          <p:nvPr/>
        </p:nvSpPr>
        <p:spPr bwMode="auto">
          <a:xfrm>
            <a:off x="3876675" y="3784600"/>
            <a:ext cx="10541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1000">
                <a:latin typeface="Arial" charset="0"/>
              </a:rPr>
              <a:t>Kolbenantrieb</a:t>
            </a:r>
          </a:p>
        </p:txBody>
      </p:sp>
    </p:spTree>
    <p:extLst>
      <p:ext uri="{BB962C8B-B14F-4D97-AF65-F5344CB8AC3E}">
        <p14:creationId xmlns:p14="http://schemas.microsoft.com/office/powerpoint/2010/main" val="2689572351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Standarddesign">
  <a:themeElements>
    <a:clrScheme name="Standard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</Words>
  <Application>Microsoft Office PowerPoint</Application>
  <PresentationFormat>Bildschirmpräsentation (4:3)</PresentationFormat>
  <Paragraphs>24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2_Standarddesign</vt:lpstr>
      <vt:lpstr>PowerPoint-Präsentation</vt:lpstr>
    </vt:vector>
  </TitlesOfParts>
  <Company>Technische Universität Dresden, Festkörpermechanik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1-HTW DD_Programmpaket, Teil 1-Einführung und Analyse</dc:title>
  <dc:subject>Angewandte Optimierung</dc:subject>
  <dc:creator>Prof. Strauchmann</dc:creator>
  <dc:description/>
  <cp:lastModifiedBy>Heinz Strauchmann</cp:lastModifiedBy>
  <cp:revision>4502</cp:revision>
  <cp:lastPrinted>2014-11-17T15:56:02Z</cp:lastPrinted>
  <dcterms:created xsi:type="dcterms:W3CDTF">2000-09-21T10:59:29Z</dcterms:created>
  <dcterms:modified xsi:type="dcterms:W3CDTF">2015-08-31T14:31:30Z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1-HTW DD_Programmpaket, Teil 1-Einführung und Analyse</vt:lpwstr>
  </property>
  <property fmtid="{D5CDD505-2E9C-101B-9397-08002B2CF9AE}" pid="3" name="SlideDescription">
    <vt:lpwstr/>
  </property>
</Properties>
</file>